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19.jpeg" ContentType="image/jpe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5DD5AE5-AFC5-40FA-82F1-D8D179C6EB49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823BA66-B3FD-4675-80CC-233694991062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389452A-B63E-4376-8D4E-A4880CE06BD4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2A03A32-69E0-4380-8683-CBDE72DE9338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23D1398-7C6A-4F83-9E41-A34A76CF050D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vent/target" TargetMode="External"/><Relationship Id="rId2" Type="http://schemas.openxmlformats.org/officeDocument/2006/relationships/hyperlink" Target="https://developer.mozilla.org/en-US/docs/Web/API/Event/currentTarget" TargetMode="External"/><Relationship Id="rId3" Type="http://schemas.openxmlformats.org/officeDocument/2006/relationships/hyperlink" Target="https://codepen.io/fullstackccu/pen/LvxOjy" TargetMode="External"/><Relationship Id="rId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NmbNxy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Document/createElement" TargetMode="External"/><Relationship Id="rId2" Type="http://schemas.openxmlformats.org/officeDocument/2006/relationships/hyperlink" Target="https://developer.mozilla.org/en-US/docs/Web/API/Node/appendChild" TargetMode="External"/><Relationship Id="rId3" Type="http://schemas.openxmlformats.org/officeDocument/2006/relationships/hyperlink" Target="https://developer.mozilla.org/en-US/docs/Web/API/Element/innerHTML#Security_considerations" TargetMode="External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ChildNode/remove" TargetMode="External"/><Relationship Id="rId2" Type="http://schemas.openxmlformats.org/officeDocument/2006/relationships/hyperlink" Target="https://developer.mozilla.org/en-US/docs/Web/API/Element/innerHTML#Notes" TargetMode="External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ChildNode/remove" TargetMode="External"/><Relationship Id="rId2" Type="http://schemas.openxmlformats.org/officeDocument/2006/relationships/hyperlink" Target="https://developer.mozilla.org/en-US/docs/Web/API/Element/innerHTML#Notes" TargetMode="External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yrVOWm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CSS/display" TargetMode="External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MRbeaY" TargetMode="Externa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MRbeaY" TargetMode="Externa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codepen.io/bee-arcade/pen/6b8956cb0acaaf72f9927094b87d8577?editors=0010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fullstackccu.github.io/lectures/09/tictactoe.html" TargetMode="External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bJgaaE" TargetMode="External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codepen.io/bee-arcade/pen/LyNrqx" TargetMode="External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Math/random" TargetMode="External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BEpYBL" TargetMode="Externa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NPQmY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Array/splice?v=example" TargetMode="External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hyperlink" Target="https://codepen.io/fullstackccu/pen/MRJQdR" TargetMode="External"/><Relationship Id="rId4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MRJQdR" TargetMode="Externa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hyperlink" Target="https://codepen.io/fullstackccu/pen/xegWwV" TargetMode="External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Learn/HTML/Howto/Use_data_attributes" TargetMode="Externa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hyperlink" Target="https://developer.mozilla.org/en-US/docs/Web/JavaScript/Reference/Global_Objects/parseInt" TargetMode="External"/><Relationship Id="rId3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hyperlink" Target="https://codepen.io/fullstackccu/pen/wZgXOy" TargetMode="External"/><Relationship Id="rId4" Type="http://schemas.openxmlformats.org/officeDocument/2006/relationships/slideLayout" Target="../slideLayouts/slideLayout3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Node" TargetMode="External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Node" TargetMode="External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codepen.io/fullstackccu/pen/NmbxKx" TargetMode="Externa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lement" TargetMode="External"/><Relationship Id="rId2" Type="http://schemas.openxmlformats.org/officeDocument/2006/relationships/hyperlink" Target="https://developer.mozilla.org/en-US/docs/Web/API/Text" TargetMode="External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Text" TargetMode="External"/><Relationship Id="rId2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Node" TargetMode="External"/><Relationship Id="rId2" Type="http://schemas.openxmlformats.org/officeDocument/2006/relationships/hyperlink" Target="https://developer.mozilla.org/en-US/docs/Web/API/Node" TargetMode="External"/><Relationship Id="rId3" Type="http://schemas.openxmlformats.org/officeDocument/2006/relationships/hyperlink" Target="https://developer.mozilla.org/en-US/docs/Web/API/Element" TargetMode="External"/><Relationship Id="rId4" Type="http://schemas.openxmlformats.org/officeDocument/2006/relationships/hyperlink" Target="https://developer.mozilla.org/en-US/docs/Web/API/Text" TargetMode="External"/><Relationship Id="rId5" Type="http://schemas.openxmlformats.org/officeDocument/2006/relationships/hyperlink" Target="https://developer.mozilla.org/en-US/docs/Web/API/Text" TargetMode="External"/><Relationship Id="rId6" Type="http://schemas.openxmlformats.org/officeDocument/2006/relationships/hyperlink" Target="https://developer.mozilla.org/en-US/docs/Web/API/comment" TargetMode="External"/><Relationship Id="rId7" Type="http://schemas.openxmlformats.org/officeDocument/2006/relationships/hyperlink" Target="https://developer.mozilla.org/en-US/docs/Web/API/Node/nodeType" TargetMode="External"/><Relationship Id="rId8" Type="http://schemas.openxmlformats.org/officeDocument/2006/relationships/hyperlink" Target="https://developer.mozilla.org/en-US/docs/Web/API/Node/nodeType" TargetMode="External"/><Relationship Id="rId9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s://egghead.io/lessons/javascript-redux-the-single-immutable-state-tree" TargetMode="Externa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hyperlink" Target="https://www.quora.com/Why-is-learning-JavaScript-so-hard" TargetMode="External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hyperlink" Target="http://www.ondemandkorea.com/kpop-star-season-6-seoul-qualifier.html" TargetMode="External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codepen.io/bee-arcade/pen/54d86cd33e2fd1bd8e5de97f41213f4d" TargetMode="External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vent" TargetMode="External"/><Relationship Id="rId2" Type="http://schemas.openxmlformats.org/officeDocument/2006/relationships/hyperlink" Target="https://developer.mozilla.org/en-US/docs/Web/API/Event/currentTarget" TargetMode="External"/><Relationship Id="rId3" Type="http://schemas.openxmlformats.org/officeDocument/2006/relationships/hyperlink" Target="https://developer.mozilla.org/en-US/docs/Web/API/element" TargetMode="External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4102165: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845640" y="2880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Psst.. Not to be confused with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Event.target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849600" y="1621800"/>
            <a:ext cx="7578360" cy="2748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(Note: Event has both: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target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 element that was clicked / "dispatched the event" (might be a child of the target)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currentTarget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 element that the original event handler was attached to)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 algn="ctr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  <a:hlinkClick r:id="rId3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Example: Present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739480" y="2653200"/>
            <a:ext cx="328752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It would be nice to change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text after the present is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"opened"...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Google Shape;128;p23" descr=""/>
          <p:cNvPicPr/>
          <p:nvPr/>
        </p:nvPicPr>
        <p:blipFill>
          <a:blip r:embed="rId1"/>
          <a:stretch/>
        </p:blipFill>
        <p:spPr>
          <a:xfrm>
            <a:off x="900360" y="1699560"/>
            <a:ext cx="4371840" cy="345888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984600" y="1699560"/>
            <a:ext cx="4137840" cy="5860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49600" y="5050800"/>
            <a:ext cx="7578360" cy="864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select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h1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element then set its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textContent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change what is displayed in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h1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Google Shape;509;p71" descr=""/>
          <p:cNvPicPr/>
          <p:nvPr/>
        </p:nvPicPr>
        <p:blipFill>
          <a:blip r:embed="rId2"/>
          <a:stretch/>
        </p:blipFill>
        <p:spPr>
          <a:xfrm>
            <a:off x="152280" y="815760"/>
            <a:ext cx="8838720" cy="38066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Another approach: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Changing the elements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Add elements via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create elements dynamically and add them to the web page via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createElement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appendChild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document.createElement(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tag string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element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appendChild(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Technically you can also add elements to the webpage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innerHTML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but it poses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security risk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Try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not</a:t>
            </a: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to use innerHTML like this: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element.innerHTML = '&lt;h1&gt;Hooray!&lt;/h1&gt;';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Remove elements via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 can also call remove elements from the DOM by calling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1"/>
              </a:rPr>
              <a:t>remove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 method on the DOM object: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.remove();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And actually setting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innerHTML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of an element to 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empty string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fine way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of removing all children from a parent node: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// This is fine and poses no security risk.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element.innerHTML = '';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Remove elements via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also call remove elements from the DOM by calling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remove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() method on the DOM object: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.remove();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actually setting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innerHTML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an element to 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empty string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fine way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removing all children from a parent node: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This is fine and poses no security risk.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element.innerHTML = '';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849600" y="5355720"/>
            <a:ext cx="7578360" cy="864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Google Shape;532;p75" descr=""/>
          <p:cNvPicPr/>
          <p:nvPr/>
        </p:nvPicPr>
        <p:blipFill>
          <a:blip r:embed="rId2"/>
          <a:stretch/>
        </p:blipFill>
        <p:spPr>
          <a:xfrm>
            <a:off x="152280" y="879480"/>
            <a:ext cx="8838720" cy="4302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537;p76" descr=""/>
          <p:cNvPicPr/>
          <p:nvPr/>
        </p:nvPicPr>
        <p:blipFill>
          <a:blip r:embed="rId1"/>
          <a:stretch/>
        </p:blipFill>
        <p:spPr>
          <a:xfrm>
            <a:off x="2286000" y="731520"/>
            <a:ext cx="4571640" cy="3428640"/>
          </a:xfrm>
          <a:prstGeom prst="rect">
            <a:avLst/>
          </a:prstGeom>
          <a:ln>
            <a:noFill/>
          </a:ln>
        </p:spPr>
      </p:pic>
      <p:sp>
        <p:nvSpPr>
          <p:cNvPr id="233" name="TextShape 1"/>
          <p:cNvSpPr txBox="1"/>
          <p:nvPr/>
        </p:nvSpPr>
        <p:spPr>
          <a:xfrm>
            <a:off x="849600" y="4441320"/>
            <a:ext cx="7578360" cy="1744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Hmm, the effect is slightly janky though: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text changes faster than the image loads.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How do we fix this issue?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782640" y="347040"/>
            <a:ext cx="79441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display: none;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is yet another super helpful value for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display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display: block;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display: inline;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display: inline-block;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display: flex;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display: none;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display: none;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turns off rendering for the element and all its children. It's treated as if the element were not in the document at all...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Today's 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Today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Finish up gift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Case study: Tic-Tac-Toe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DOM revisited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3854520" y="3716280"/>
            <a:ext cx="4990320" cy="1846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add both views to the HTML, with one view hidden by default…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Google Shape;556;p79" descr=""/>
          <p:cNvPicPr/>
          <p:nvPr/>
        </p:nvPicPr>
        <p:blipFill>
          <a:blip r:embed="rId2"/>
          <a:stretch/>
        </p:blipFill>
        <p:spPr>
          <a:xfrm>
            <a:off x="152280" y="1427040"/>
            <a:ext cx="8825760" cy="20998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38" name="Google Shape;557;p79" descr=""/>
          <p:cNvPicPr/>
          <p:nvPr/>
        </p:nvPicPr>
        <p:blipFill>
          <a:blip r:embed="rId3"/>
          <a:stretch/>
        </p:blipFill>
        <p:spPr>
          <a:xfrm>
            <a:off x="533520" y="3716280"/>
            <a:ext cx="3083760" cy="1846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360080" y="4857840"/>
            <a:ext cx="6423840" cy="1846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Then we toggle the display state of the containers by adding/removing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hidden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class.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Google Shape;563;p80" descr=""/>
          <p:cNvPicPr/>
          <p:nvPr/>
        </p:nvPicPr>
        <p:blipFill>
          <a:blip r:embed="rId2"/>
          <a:stretch/>
        </p:blipFill>
        <p:spPr>
          <a:xfrm>
            <a:off x="152280" y="363600"/>
            <a:ext cx="8838720" cy="43862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849600" y="5355720"/>
            <a:ext cx="7578360" cy="864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Google Shape;165;p29" descr=""/>
          <p:cNvPicPr/>
          <p:nvPr/>
        </p:nvPicPr>
        <p:blipFill>
          <a:blip r:embed="rId2"/>
          <a:stretch/>
        </p:blipFill>
        <p:spPr>
          <a:xfrm>
            <a:off x="152280" y="879480"/>
            <a:ext cx="8838720" cy="4302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648000" y="388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Recap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782640" y="1560240"/>
            <a:ext cx="7578360" cy="5213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Several strategies for updating HTML elements in JS: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1. Change content of existing HTML elements in page: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Good for simple text updates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2. Add elements via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createElement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appendChild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Needed if you're adding a variable number of elements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3. Put all "views" in the HTML but set inactive ones to hidden, then update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display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state as necessary.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Good when you know ahead of time what element(s) you want to display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be used in conjunction with (1) and/or (2)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Case Study: A longer JS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Tic Tac Toe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247" name="Google Shape;213;p37" descr=""/>
          <p:cNvPicPr/>
          <p:nvPr/>
        </p:nvPicPr>
        <p:blipFill>
          <a:blip r:embed="rId1"/>
          <a:stretch/>
        </p:blipFill>
        <p:spPr>
          <a:xfrm>
            <a:off x="2504160" y="2334240"/>
            <a:ext cx="4135320" cy="427320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782640" y="1593720"/>
            <a:ext cx="73411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Let's try to implement a game of Tic-Tac-Toe.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finished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Tic Tac Toe plan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782640" y="1593720"/>
            <a:ext cx="7341120" cy="23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time we click on an empty space, change the empty space in an "X" by adding an image of an "x" into the empty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&lt;div&gt;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After our turn, the computer puts an "O" in a random empty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there are 3 Xs or 3 Os in a row, declare a winner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1950480" y="4054680"/>
            <a:ext cx="500544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Codepen starter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Empty square -&gt; 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782640" y="1593720"/>
            <a:ext cx="7341120" cy="10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First we need to make all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children of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#grid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clickable… how do we do that?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254" name="Google Shape;228;p39" descr=""/>
          <p:cNvPicPr/>
          <p:nvPr/>
        </p:nvPicPr>
        <p:blipFill>
          <a:blip r:embed="rId1"/>
          <a:stretch/>
        </p:blipFill>
        <p:spPr>
          <a:xfrm>
            <a:off x="782640" y="2536200"/>
            <a:ext cx="2553120" cy="41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Empty square -&gt; 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256" name="Google Shape;234;p40" descr=""/>
          <p:cNvPicPr/>
          <p:nvPr/>
        </p:nvPicPr>
        <p:blipFill>
          <a:blip r:embed="rId1"/>
          <a:stretch/>
        </p:blipFill>
        <p:spPr>
          <a:xfrm>
            <a:off x="173160" y="1926720"/>
            <a:ext cx="2553120" cy="4153680"/>
          </a:xfrm>
          <a:prstGeom prst="rect">
            <a:avLst/>
          </a:prstGeom>
          <a:ln>
            <a:noFill/>
          </a:ln>
        </p:spPr>
      </p:pic>
      <p:pic>
        <p:nvPicPr>
          <p:cNvPr id="257" name="Google Shape;235;p40" descr=""/>
          <p:cNvPicPr/>
          <p:nvPr/>
        </p:nvPicPr>
        <p:blipFill>
          <a:blip r:embed="rId2"/>
          <a:stretch/>
        </p:blipFill>
        <p:spPr>
          <a:xfrm>
            <a:off x="2865240" y="2030400"/>
            <a:ext cx="6011280" cy="225720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3143160" y="4372920"/>
            <a:ext cx="532080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changeToX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we need to add an &lt;img&gt; tag into the clicked element…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 do we do that?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Empty square -&gt; 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Google Shape;242;p41" descr=""/>
          <p:cNvPicPr/>
          <p:nvPr/>
        </p:nvPicPr>
        <p:blipFill>
          <a:blip r:embed="rId1"/>
          <a:stretch/>
        </p:blipFill>
        <p:spPr>
          <a:xfrm>
            <a:off x="173160" y="1926720"/>
            <a:ext cx="2553120" cy="415368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143160" y="5515920"/>
            <a:ext cx="532080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Step 1 Complete: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Google Shape;244;p41" descr=""/>
          <p:cNvPicPr/>
          <p:nvPr/>
        </p:nvPicPr>
        <p:blipFill>
          <a:blip r:embed="rId3"/>
          <a:stretch/>
        </p:blipFill>
        <p:spPr>
          <a:xfrm>
            <a:off x="2879280" y="1949040"/>
            <a:ext cx="6034320" cy="341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Forgot last time: List operations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1" name="Table 2"/>
          <p:cNvGraphicFramePr/>
          <p:nvPr/>
        </p:nvGraphicFramePr>
        <p:xfrm>
          <a:off x="375120" y="1652400"/>
          <a:ext cx="8511840" cy="1305360"/>
        </p:xfrm>
        <a:graphic>
          <a:graphicData uri="http://schemas.openxmlformats.org/drawingml/2006/table">
            <a:tbl>
              <a:tblPr/>
              <a:tblGrid>
                <a:gridCol w="3890520"/>
                <a:gridCol w="4621680"/>
              </a:tblGrid>
              <a:tr h="4352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Method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435240"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list.push(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element</a:t>
                      </a: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Add</a:t>
                      </a:r>
                      <a:r>
                        <a:rPr b="0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 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element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 to back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list.unshift(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element</a:t>
                      </a: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Add 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element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 to front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2" name="Table 3"/>
          <p:cNvGraphicFramePr/>
          <p:nvPr/>
        </p:nvGraphicFramePr>
        <p:xfrm>
          <a:off x="375120" y="3262320"/>
          <a:ext cx="8511840" cy="1305360"/>
        </p:xfrm>
        <a:graphic>
          <a:graphicData uri="http://schemas.openxmlformats.org/drawingml/2006/table">
            <a:tbl>
              <a:tblPr/>
              <a:tblGrid>
                <a:gridCol w="3890520"/>
                <a:gridCol w="4621680"/>
              </a:tblGrid>
              <a:tr h="4352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Method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435240"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list.pop()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Remove from back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list.shift()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Remove from front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3" name="Table 4"/>
          <p:cNvGraphicFramePr/>
          <p:nvPr/>
        </p:nvGraphicFramePr>
        <p:xfrm>
          <a:off x="375120" y="4862520"/>
          <a:ext cx="8511840" cy="1248120"/>
        </p:xfrm>
        <a:graphic>
          <a:graphicData uri="http://schemas.openxmlformats.org/drawingml/2006/table">
            <a:tbl>
              <a:tblPr/>
              <a:tblGrid>
                <a:gridCol w="3890520"/>
                <a:gridCol w="4621680"/>
              </a:tblGrid>
              <a:tr h="4352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Method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813240"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list.indexOf(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element)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Returns numeric index for 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element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 or -1 if none found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Tic Tac Toe plan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82640" y="1593720"/>
            <a:ext cx="7341120" cy="23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time we click on an empty space, change the empty space in an "X" by adding an image of an "x" into the empty </a:t>
            </a:r>
            <a:r>
              <a:rPr b="0" lang="en-US" sz="24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&lt;div&gt;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After our turn, the computer puts an "O" in a random empty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there are 3 Xs or 3 Os in a row, declare a winner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Aside: Random in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782640" y="1560240"/>
            <a:ext cx="7578360" cy="448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Inconveniently, JavaScript only has one* random generator: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Math.random()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Math.random()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returns a random floating point number between [0, 1) (0 inclusive, 1 exclusive)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get a random number from 0 inclusive to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max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exclusive: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Math.floor(Math.random() * max);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(Intuition: It's like a random percentage of max…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 if max is 5, then [0, 0.2) maps to  0, [0.2, 0.4) maps to 1, [0.4, 0.6) maps to 2,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[0.6, 0.8) maps to 3, [0.8, 1) maps to 4)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3"/>
          <p:cNvSpPr txBox="1"/>
          <p:nvPr/>
        </p:nvSpPr>
        <p:spPr>
          <a:xfrm>
            <a:off x="782640" y="6329880"/>
            <a:ext cx="7578360" cy="520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*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aside from crypto libraries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2;p44" descr=""/>
          <p:cNvPicPr/>
          <p:nvPr/>
        </p:nvPicPr>
        <p:blipFill>
          <a:blip r:embed="rId1"/>
          <a:stretch/>
        </p:blipFill>
        <p:spPr>
          <a:xfrm>
            <a:off x="2394720" y="910080"/>
            <a:ext cx="4354200" cy="431676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2160000" y="5616000"/>
            <a:ext cx="5320800" cy="8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 do we figure out an empty space?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Empty space: DOM approach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782640" y="1560240"/>
            <a:ext cx="7578360" cy="2643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Maybe something like: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For each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#grid div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See if it has an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child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Note that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querySelector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can also be used on an element, not just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424080" y="4569840"/>
            <a:ext cx="8570520" cy="14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sectionElement = document.querySelector('section');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// All h1s that are children of sectionElement: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headers = 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sectionElement.querySelector</a:t>
            </a: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('h1')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025720" y="5644080"/>
            <a:ext cx="5320800" cy="8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Anything wrong with this approach?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Google Shape;276;p46" descr=""/>
          <p:cNvPicPr/>
          <p:nvPr/>
        </p:nvPicPr>
        <p:blipFill>
          <a:blip r:embed="rId2"/>
          <a:stretch/>
        </p:blipFill>
        <p:spPr>
          <a:xfrm>
            <a:off x="529920" y="167400"/>
            <a:ext cx="8084160" cy="533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Don't query UI for state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We're querying the UI state to understand the game state.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is not a great software engineering technique: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Couples your "view" and your "model"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lead to hard-to-find bugs: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if we later decide to display X's and O's using background-image instead of an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&lt;img&gt;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tag?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Code is also a little hard to read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do "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img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tags have to do with a free space?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Better to keep track of state separately from UI!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72000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Better(?) approach: Global Variable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782640" y="1560240"/>
            <a:ext cx="7578360" cy="67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instead store the game state in a global variable: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279" name="Google Shape;289;p48" descr=""/>
          <p:cNvPicPr/>
          <p:nvPr/>
        </p:nvPicPr>
        <p:blipFill>
          <a:blip r:embed="rId1"/>
          <a:stretch/>
        </p:blipFill>
        <p:spPr>
          <a:xfrm>
            <a:off x="152280" y="2460600"/>
            <a:ext cx="8838720" cy="27266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80" name="TextShape 3"/>
          <p:cNvSpPr txBox="1"/>
          <p:nvPr/>
        </p:nvSpPr>
        <p:spPr>
          <a:xfrm>
            <a:off x="782640" y="529416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freeBoxes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our array that contains the available boxes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Better(?) approach: Global Variable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782640" y="605592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Then we update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freeBoxes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state when we add an X...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283" name="Google Shape;297;p49" descr=""/>
          <p:cNvPicPr/>
          <p:nvPr/>
        </p:nvPicPr>
        <p:blipFill>
          <a:blip r:embed="rId1"/>
          <a:srcRect l="0" t="6110" r="0" b="0"/>
          <a:stretch/>
        </p:blipFill>
        <p:spPr>
          <a:xfrm>
            <a:off x="651240" y="1569240"/>
            <a:ext cx="7841160" cy="43808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Better(?) approach: Global Variable</a:t>
            </a:r>
            <a:r>
              <a:rPr b="0" lang="en-US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782640" y="582732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...And when the computer add an O.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Google Shape;304;p50" descr=""/>
          <p:cNvPicPr/>
          <p:nvPr/>
        </p:nvPicPr>
        <p:blipFill>
          <a:blip r:embed="rId2"/>
          <a:stretch/>
        </p:blipFill>
        <p:spPr>
          <a:xfrm>
            <a:off x="152280" y="1656720"/>
            <a:ext cx="8838720" cy="40510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845640" y="3600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Is that really better?!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What's wrong with that solution?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Aren't we still coupling UI with state a little bit?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 storing references to UI elements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freeBoxes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track which ones are free...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Aren't global variables bad?!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aren't supposed to create global variables in other programming contexts...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Forgot last time: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splice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Add/remove element at index: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splice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list.splice(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startIndex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deleteCount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item1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item2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...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Remove one element at index 3: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list.splice(3,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1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 index 2: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list.splice(2, 0,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Is that really better?!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What's wrong with that solution?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Aren't we still coupling UI with state a little bit?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 storing references to UI elements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freeBoxes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track which ones are free...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0000ff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Aren't global variables bad?!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aren't supposed to create global variables in other programming contexts…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(We'll deal with these problems next week)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(Basically we want classes)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Tic Tac Toe plan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782640" y="1593720"/>
            <a:ext cx="7341120" cy="23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time we click on an empty space, change the empty space in an "X" by adding an image of an "x" into the empty </a:t>
            </a:r>
            <a:r>
              <a:rPr b="0" lang="en-US" sz="24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&lt;div&gt;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After our turn, the computer puts an "O" in a random empty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there are 3 Xs or 3 Os in a row, declare a winner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Distinguishing boxes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294" name="Google Shape;328;p54" descr=""/>
          <p:cNvPicPr/>
          <p:nvPr/>
        </p:nvPicPr>
        <p:blipFill>
          <a:blip r:embed="rId1"/>
          <a:stretch/>
        </p:blipFill>
        <p:spPr>
          <a:xfrm>
            <a:off x="935280" y="2430360"/>
            <a:ext cx="4109040" cy="4073760"/>
          </a:xfrm>
          <a:prstGeom prst="rect">
            <a:avLst/>
          </a:prstGeom>
          <a:ln>
            <a:noFill/>
          </a:ln>
        </p:spPr>
      </p:pic>
      <p:sp>
        <p:nvSpPr>
          <p:cNvPr id="295" name="CustomShape 2"/>
          <p:cNvSpPr/>
          <p:nvPr/>
        </p:nvSpPr>
        <p:spPr>
          <a:xfrm>
            <a:off x="5672880" y="3004200"/>
            <a:ext cx="2986560" cy="25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same event handler is called for each element.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 do we distinguish between elements?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Terrible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idea: 9 event handlers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297" name="Google Shape;335;p55" descr=""/>
          <p:cNvPicPr/>
          <p:nvPr/>
        </p:nvPicPr>
        <p:blipFill>
          <a:blip r:embed="rId1"/>
          <a:stretch/>
        </p:blipFill>
        <p:spPr>
          <a:xfrm>
            <a:off x="3686040" y="1738080"/>
            <a:ext cx="4922280" cy="2885400"/>
          </a:xfrm>
          <a:prstGeom prst="rect">
            <a:avLst/>
          </a:prstGeom>
          <a:ln>
            <a:noFill/>
          </a:ln>
        </p:spPr>
      </p:pic>
      <p:pic>
        <p:nvPicPr>
          <p:cNvPr id="298" name="Google Shape;336;p55" descr=""/>
          <p:cNvPicPr/>
          <p:nvPr/>
        </p:nvPicPr>
        <p:blipFill>
          <a:blip r:embed="rId2"/>
          <a:stretch/>
        </p:blipFill>
        <p:spPr>
          <a:xfrm>
            <a:off x="3686040" y="4721400"/>
            <a:ext cx="5029200" cy="1117440"/>
          </a:xfrm>
          <a:prstGeom prst="rect">
            <a:avLst/>
          </a:prstGeom>
          <a:ln>
            <a:noFill/>
          </a:ln>
        </p:spPr>
      </p:pic>
      <p:pic>
        <p:nvPicPr>
          <p:cNvPr id="299" name="Google Shape;337;p55" descr=""/>
          <p:cNvPicPr/>
          <p:nvPr/>
        </p:nvPicPr>
        <p:blipFill>
          <a:blip r:embed="rId3"/>
          <a:stretch/>
        </p:blipFill>
        <p:spPr>
          <a:xfrm>
            <a:off x="194400" y="1835640"/>
            <a:ext cx="3381120" cy="462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720000" y="3600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Uniquely identifying items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01" name="Google Shape;343;p56" descr=""/>
          <p:cNvPicPr/>
          <p:nvPr/>
        </p:nvPicPr>
        <p:blipFill>
          <a:blip r:embed="rId1"/>
          <a:stretch/>
        </p:blipFill>
        <p:spPr>
          <a:xfrm>
            <a:off x="782640" y="1821600"/>
            <a:ext cx="3381120" cy="4623120"/>
          </a:xfrm>
          <a:prstGeom prst="rect">
            <a:avLst/>
          </a:prstGeom>
          <a:ln>
            <a:noFill/>
          </a:ln>
        </p:spPr>
      </p:pic>
      <p:sp>
        <p:nvSpPr>
          <p:cNvPr id="302" name="CustomShape 2"/>
          <p:cNvSpPr/>
          <p:nvPr/>
        </p:nvSpPr>
        <p:spPr>
          <a:xfrm>
            <a:off x="4779000" y="3004200"/>
            <a:ext cx="2986560" cy="25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this idea of uniquely identifying squares is a good one!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64800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Solution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04" name="Google Shape;350;p57" descr=""/>
          <p:cNvPicPr/>
          <p:nvPr/>
        </p:nvPicPr>
        <p:blipFill>
          <a:blip r:embed="rId1"/>
          <a:stretch/>
        </p:blipFill>
        <p:spPr>
          <a:xfrm>
            <a:off x="599400" y="1668240"/>
            <a:ext cx="7761600" cy="3471480"/>
          </a:xfrm>
          <a:prstGeom prst="rect">
            <a:avLst/>
          </a:prstGeom>
          <a:ln>
            <a:noFill/>
          </a:ln>
        </p:spPr>
      </p:pic>
      <p:sp>
        <p:nvSpPr>
          <p:cNvPr id="305" name="TextShape 2"/>
          <p:cNvSpPr txBox="1"/>
          <p:nvPr/>
        </p:nvSpPr>
        <p:spPr>
          <a:xfrm>
            <a:off x="782640" y="545040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 another state variable,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takenBoxes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that maps box number to who owns the box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712800" y="564336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Update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takenBoxes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with the owner each time a space is assigned.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07" name="Google Shape;357;p58" descr=""/>
          <p:cNvPicPr/>
          <p:nvPr/>
        </p:nvPicPr>
        <p:blipFill>
          <a:blip r:embed="rId1"/>
          <a:stretch/>
        </p:blipFill>
        <p:spPr>
          <a:xfrm>
            <a:off x="887040" y="2026800"/>
            <a:ext cx="7230240" cy="3224520"/>
          </a:xfrm>
          <a:prstGeom prst="rect">
            <a:avLst/>
          </a:prstGeom>
          <a:ln>
            <a:noFill/>
          </a:ln>
        </p:spPr>
      </p:pic>
      <p:pic>
        <p:nvPicPr>
          <p:cNvPr id="308" name="Google Shape;358;p58" descr=""/>
          <p:cNvPicPr/>
          <p:nvPr/>
        </p:nvPicPr>
        <p:blipFill>
          <a:blip r:embed="rId2"/>
          <a:stretch/>
        </p:blipFill>
        <p:spPr>
          <a:xfrm>
            <a:off x="3880440" y="284760"/>
            <a:ext cx="5119560" cy="1427760"/>
          </a:xfrm>
          <a:prstGeom prst="rect">
            <a:avLst/>
          </a:prstGeom>
          <a:ln>
            <a:noFill/>
          </a:ln>
        </p:spPr>
      </p:pic>
      <p:pic>
        <p:nvPicPr>
          <p:cNvPr id="309" name="Google Shape;359;p58" descr=""/>
          <p:cNvPicPr/>
          <p:nvPr/>
        </p:nvPicPr>
        <p:blipFill>
          <a:blip r:embed="rId3"/>
          <a:stretch/>
        </p:blipFill>
        <p:spPr>
          <a:xfrm>
            <a:off x="60120" y="647280"/>
            <a:ext cx="3820320" cy="57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64;p59" descr=""/>
          <p:cNvPicPr/>
          <p:nvPr/>
        </p:nvPicPr>
        <p:blipFill>
          <a:blip r:embed="rId1"/>
          <a:stretch/>
        </p:blipFill>
        <p:spPr>
          <a:xfrm>
            <a:off x="69840" y="4350960"/>
            <a:ext cx="5376960" cy="2227320"/>
          </a:xfrm>
          <a:prstGeom prst="rect">
            <a:avLst/>
          </a:prstGeom>
          <a:ln>
            <a:noFill/>
          </a:ln>
        </p:spPr>
      </p:pic>
      <p:pic>
        <p:nvPicPr>
          <p:cNvPr id="311" name="Google Shape;365;p59" descr=""/>
          <p:cNvPicPr/>
          <p:nvPr/>
        </p:nvPicPr>
        <p:blipFill>
          <a:blip r:embed="rId2"/>
          <a:stretch/>
        </p:blipFill>
        <p:spPr>
          <a:xfrm>
            <a:off x="152280" y="152280"/>
            <a:ext cx="5522760" cy="4093200"/>
          </a:xfrm>
          <a:prstGeom prst="rect">
            <a:avLst/>
          </a:prstGeom>
          <a:ln>
            <a:noFill/>
          </a:ln>
        </p:spPr>
      </p:pic>
      <p:sp>
        <p:nvSpPr>
          <p:cNvPr id="312" name="TextShape 1"/>
          <p:cNvSpPr txBox="1"/>
          <p:nvPr/>
        </p:nvSpPr>
        <p:spPr>
          <a:xfrm>
            <a:off x="5760000" y="2496240"/>
            <a:ext cx="3137040" cy="153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Find winner by checking rows, columns and diagonal spaces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575640" y="6007680"/>
            <a:ext cx="7992360" cy="80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Create a results div and add results to the div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Google Shape;372;p60" descr=""/>
          <p:cNvPicPr/>
          <p:nvPr/>
        </p:nvPicPr>
        <p:blipFill>
          <a:blip r:embed="rId2"/>
          <a:stretch/>
        </p:blipFill>
        <p:spPr>
          <a:xfrm>
            <a:off x="219240" y="1795320"/>
            <a:ext cx="6964560" cy="40284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315" name="Google Shape;373;p60" descr=""/>
          <p:cNvPicPr/>
          <p:nvPr/>
        </p:nvPicPr>
        <p:blipFill>
          <a:blip r:embed="rId3"/>
          <a:stretch/>
        </p:blipFill>
        <p:spPr>
          <a:xfrm>
            <a:off x="219240" y="335160"/>
            <a:ext cx="4226040" cy="12758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64800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Solution – Magic Number 15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241200" y="1519200"/>
            <a:ext cx="2638800" cy="380880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5112000" y="1512000"/>
            <a:ext cx="3960000" cy="5178240"/>
          </a:xfrm>
          <a:prstGeom prst="rect">
            <a:avLst/>
          </a:prstGeom>
          <a:ln>
            <a:noFill/>
          </a:ln>
        </p:spPr>
      </p:pic>
      <p:sp>
        <p:nvSpPr>
          <p:cNvPr id="319" name="TextShape 2"/>
          <p:cNvSpPr txBox="1"/>
          <p:nvPr/>
        </p:nvSpPr>
        <p:spPr>
          <a:xfrm>
            <a:off x="1440000" y="5550120"/>
            <a:ext cx="244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4"/>
          <a:stretch/>
        </p:blipFill>
        <p:spPr>
          <a:xfrm>
            <a:off x="2880000" y="2521080"/>
            <a:ext cx="2198160" cy="208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Back to events, etc...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Attach "data" to divs?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4204080" y="1741680"/>
            <a:ext cx="447804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Wouldn't it be nicer if we could operate on numbers instead of string ids?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we can't have numeric IDs…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there some way to attach additional "data" to an element?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23" name="Google Shape;380;p61" descr=""/>
          <p:cNvPicPr/>
          <p:nvPr/>
        </p:nvPicPr>
        <p:blipFill>
          <a:blip r:embed="rId1"/>
          <a:stretch/>
        </p:blipFill>
        <p:spPr>
          <a:xfrm>
            <a:off x="501480" y="1560240"/>
            <a:ext cx="3381120" cy="462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557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Data attributes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assign special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data-* attributes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HTML elements to give associate additional data with the element.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data-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your-name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="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Your Value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26" name="Google Shape;387;p62" descr=""/>
          <p:cNvPicPr/>
          <p:nvPr/>
        </p:nvPicPr>
        <p:blipFill>
          <a:blip r:embed="rId2"/>
          <a:srcRect l="21215" t="0" r="0" b="0"/>
          <a:stretch/>
        </p:blipFill>
        <p:spPr>
          <a:xfrm>
            <a:off x="933840" y="3372840"/>
            <a:ext cx="4106160" cy="289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Data attributes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782640" y="1560240"/>
            <a:ext cx="7578360" cy="1218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access your custom-defined data attributes via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dataset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 on the DOM object: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29" name="Google Shape;394;p63" descr=""/>
          <p:cNvPicPr/>
          <p:nvPr/>
        </p:nvPicPr>
        <p:blipFill>
          <a:blip r:embed="rId1"/>
          <a:stretch/>
        </p:blipFill>
        <p:spPr>
          <a:xfrm>
            <a:off x="951120" y="2779560"/>
            <a:ext cx="6390720" cy="1727640"/>
          </a:xfrm>
          <a:prstGeom prst="rect">
            <a:avLst/>
          </a:prstGeom>
          <a:ln>
            <a:noFill/>
          </a:ln>
        </p:spPr>
      </p:pic>
      <p:sp>
        <p:nvSpPr>
          <p:cNvPr id="330" name="TextShape 3"/>
          <p:cNvSpPr txBox="1"/>
          <p:nvPr/>
        </p:nvSpPr>
        <p:spPr>
          <a:xfrm>
            <a:off x="386640" y="4812840"/>
            <a:ext cx="8370360" cy="1218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Dash-separated words turn to camel case, e.g.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data-index-number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HTML is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dataset.indexNumber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Aside: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Data attributes are returned as strings, but you can cast them to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Number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via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parseInt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Data attributes in CSS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782640" y="1560240"/>
            <a:ext cx="7578360" cy="1218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also style data attributes in CSS: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[data-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]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[data-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='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value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']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[data-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]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Google Shape;402;p64" descr=""/>
          <p:cNvPicPr/>
          <p:nvPr/>
        </p:nvPicPr>
        <p:blipFill>
          <a:blip r:embed="rId1"/>
          <a:stretch/>
        </p:blipFill>
        <p:spPr>
          <a:xfrm>
            <a:off x="858960" y="3672000"/>
            <a:ext cx="4179600" cy="251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408;p65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4339800" cy="5338800"/>
          </a:xfrm>
          <a:prstGeom prst="rect">
            <a:avLst/>
          </a:prstGeom>
          <a:ln>
            <a:noFill/>
          </a:ln>
        </p:spPr>
      </p:pic>
      <p:pic>
        <p:nvPicPr>
          <p:cNvPr id="335" name="Google Shape;409;p65" descr=""/>
          <p:cNvPicPr/>
          <p:nvPr/>
        </p:nvPicPr>
        <p:blipFill>
          <a:blip r:embed="rId2"/>
          <a:srcRect l="0" t="46389" r="22192" b="42511"/>
          <a:stretch/>
        </p:blipFill>
        <p:spPr>
          <a:xfrm>
            <a:off x="152280" y="5725440"/>
            <a:ext cx="6912360" cy="831960"/>
          </a:xfrm>
          <a:prstGeom prst="rect">
            <a:avLst/>
          </a:prstGeom>
          <a:ln>
            <a:noFill/>
          </a:ln>
        </p:spPr>
      </p:pic>
      <p:sp>
        <p:nvSpPr>
          <p:cNvPr id="336" name="TextShape 1"/>
          <p:cNvSpPr txBox="1"/>
          <p:nvPr/>
        </p:nvSpPr>
        <p:spPr>
          <a:xfrm>
            <a:off x="5040000" y="2304000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Final Solution 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the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Node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properties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graphicFrame>
        <p:nvGraphicFramePr>
          <p:cNvPr id="339" name="Table 2"/>
          <p:cNvGraphicFramePr/>
          <p:nvPr/>
        </p:nvGraphicFramePr>
        <p:xfrm>
          <a:off x="375120" y="1652400"/>
          <a:ext cx="8511840" cy="2118600"/>
        </p:xfrm>
        <a:graphic>
          <a:graphicData uri="http://schemas.openxmlformats.org/drawingml/2006/table">
            <a:tbl>
              <a:tblPr/>
              <a:tblGrid>
                <a:gridCol w="2322000"/>
                <a:gridCol w="6190200"/>
              </a:tblGrid>
              <a:tr h="4352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Property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813240"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The text content of a node and its descendants.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
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(This property is writeable)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2cc"/>
                    </a:solidFill>
                  </a:tcPr>
                </a:tc>
              </a:tr>
              <a:tr h="435240"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An array of this node's children (empty if a leaf)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5240"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A reference to this node's parent Node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0" name="TextShape 3"/>
          <p:cNvSpPr txBox="1"/>
          <p:nvPr/>
        </p:nvSpPr>
        <p:spPr>
          <a:xfrm>
            <a:off x="405000" y="408384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4325760" y="4190040"/>
            <a:ext cx="4385520" cy="25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What's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parentNode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of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&lt;section&gt;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DOM Nodes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782640" y="1618200"/>
            <a:ext cx="7578360" cy="12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the DOM is a tree composed of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Does that mean a Node in the DOM has child pointers like the trees?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Google Shape;421;p67" descr=""/>
          <p:cNvPicPr/>
          <p:nvPr/>
        </p:nvPicPr>
        <p:blipFill>
          <a:blip r:embed="rId2"/>
          <a:stretch/>
        </p:blipFill>
        <p:spPr>
          <a:xfrm>
            <a:off x="2352960" y="3830400"/>
            <a:ext cx="4248360" cy="252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DOM Nodes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782640" y="1618200"/>
            <a:ext cx="7578360" cy="12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the DOM is a tree composed of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Does that mean a Node in the DOM has child pointers like the trees?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A: Yes!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47" name="Google Shape;428;p68" descr=""/>
          <p:cNvPicPr/>
          <p:nvPr/>
        </p:nvPicPr>
        <p:blipFill>
          <a:blip r:embed="rId2"/>
          <a:stretch/>
        </p:blipFill>
        <p:spPr>
          <a:xfrm>
            <a:off x="2352960" y="3830400"/>
            <a:ext cx="4248360" cy="252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576000" y="316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Node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properties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405000" y="408384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4325760" y="4190040"/>
            <a:ext cx="4385520" cy="25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What's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parentNode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Present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Google Shape;87;p18" descr=""/>
          <p:cNvPicPr/>
          <p:nvPr/>
        </p:nvPicPr>
        <p:blipFill>
          <a:blip r:embed="rId1"/>
          <a:stretch/>
        </p:blipFill>
        <p:spPr>
          <a:xfrm>
            <a:off x="782640" y="1590840"/>
            <a:ext cx="4105440" cy="31474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199" name="CustomShape 2"/>
          <p:cNvSpPr/>
          <p:nvPr/>
        </p:nvSpPr>
        <p:spPr>
          <a:xfrm>
            <a:off x="5272200" y="2469600"/>
            <a:ext cx="328752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See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-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much more exciting!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Google Shape;89;p18" descr=""/>
          <p:cNvPicPr/>
          <p:nvPr/>
        </p:nvPicPr>
        <p:blipFill>
          <a:blip r:embed="rId3"/>
          <a:stretch/>
        </p:blipFill>
        <p:spPr>
          <a:xfrm>
            <a:off x="703080" y="4874400"/>
            <a:ext cx="7197840" cy="18140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parentNode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782640" y="365004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53" name="Google Shape;443;p70" descr=""/>
          <p:cNvPicPr/>
          <p:nvPr/>
        </p:nvPicPr>
        <p:blipFill>
          <a:blip r:embed="rId1"/>
          <a:stretch/>
        </p:blipFill>
        <p:spPr>
          <a:xfrm>
            <a:off x="782640" y="1745280"/>
            <a:ext cx="5981400" cy="15426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54" name="CustomShape 3"/>
          <p:cNvSpPr/>
          <p:nvPr/>
        </p:nvSpPr>
        <p:spPr>
          <a:xfrm>
            <a:off x="4694760" y="3923280"/>
            <a:ext cx="3873240" cy="25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parentNode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are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childNodes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childNodes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Google Shape;450;p71" descr=""/>
          <p:cNvPicPr/>
          <p:nvPr/>
        </p:nvPicPr>
        <p:blipFill>
          <a:blip r:embed="rId1"/>
          <a:stretch/>
        </p:blipFill>
        <p:spPr>
          <a:xfrm>
            <a:off x="565920" y="1680840"/>
            <a:ext cx="6248160" cy="2323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57" name="TextShape 2"/>
          <p:cNvSpPr txBox="1"/>
          <p:nvPr/>
        </p:nvSpPr>
        <p:spPr>
          <a:xfrm>
            <a:off x="554040" y="410400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6050880" y="2202120"/>
            <a:ext cx="3831120" cy="128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???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5034240" y="4418280"/>
            <a:ext cx="3479040" cy="17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Why does </a:t>
            </a:r>
            <a:r>
              <a:rPr b="0" lang="en-US" sz="2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section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have 5 children, not 2?!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TextNode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782640" y="1560240"/>
            <a:ext cx="75783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addition to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nodes, the DOM also contains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Text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nodes. All text present in the HTML,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including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whitespace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is contained in a text node: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TextShape 3"/>
          <p:cNvSpPr txBox="1"/>
          <p:nvPr/>
        </p:nvSpPr>
        <p:spPr>
          <a:xfrm>
            <a:off x="782640" y="309744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TextNode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782640" y="1560240"/>
            <a:ext cx="75783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All text present in the HTML,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including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whitespace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is contained in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Text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782640" y="309744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1733400" y="3210480"/>
            <a:ext cx="105120" cy="30132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5"/>
          <p:cNvSpPr/>
          <p:nvPr/>
        </p:nvSpPr>
        <p:spPr>
          <a:xfrm>
            <a:off x="904320" y="3573720"/>
            <a:ext cx="436680" cy="30132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6"/>
          <p:cNvSpPr/>
          <p:nvPr/>
        </p:nvSpPr>
        <p:spPr>
          <a:xfrm>
            <a:off x="4295520" y="3573720"/>
            <a:ext cx="105120" cy="30132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7"/>
          <p:cNvSpPr/>
          <p:nvPr/>
        </p:nvSpPr>
        <p:spPr>
          <a:xfrm>
            <a:off x="904320" y="3937320"/>
            <a:ext cx="436680" cy="30132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8"/>
          <p:cNvSpPr/>
          <p:nvPr/>
        </p:nvSpPr>
        <p:spPr>
          <a:xfrm>
            <a:off x="3990960" y="4641480"/>
            <a:ext cx="105120" cy="30132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9"/>
          <p:cNvSpPr/>
          <p:nvPr/>
        </p:nvSpPr>
        <p:spPr>
          <a:xfrm>
            <a:off x="904320" y="4994280"/>
            <a:ext cx="436680" cy="30132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0"/>
          <p:cNvSpPr/>
          <p:nvPr/>
        </p:nvSpPr>
        <p:spPr>
          <a:xfrm>
            <a:off x="904320" y="4284000"/>
            <a:ext cx="828720" cy="30132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1"/>
          <p:cNvSpPr/>
          <p:nvPr/>
        </p:nvSpPr>
        <p:spPr>
          <a:xfrm>
            <a:off x="904320" y="4639320"/>
            <a:ext cx="828720" cy="30132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2"/>
          <p:cNvSpPr/>
          <p:nvPr/>
        </p:nvSpPr>
        <p:spPr>
          <a:xfrm>
            <a:off x="4453560" y="4257720"/>
            <a:ext cx="105120" cy="30132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3"/>
          <p:cNvSpPr/>
          <p:nvPr/>
        </p:nvSpPr>
        <p:spPr>
          <a:xfrm>
            <a:off x="2594880" y="3937320"/>
            <a:ext cx="105120" cy="30132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4"/>
          <p:cNvSpPr/>
          <p:nvPr/>
        </p:nvSpPr>
        <p:spPr>
          <a:xfrm>
            <a:off x="2700720" y="4994280"/>
            <a:ext cx="105120" cy="30132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DOM and Text nodes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DOM is composed of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Node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s, and there are several subtypes of 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Node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Element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HTML (or SVG) elements in the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4"/>
              </a:rPr>
              <a:t>Text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Text content in the DOM, including whitespace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5"/>
              </a:rPr>
              <a:t>Text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nodes cannot contain children (are always leafs)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6"/>
              </a:rPr>
              <a:t>Comment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HTML comments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7"/>
              </a:rPr>
              <a:t>more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type of a node is stored in the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8"/>
              </a:rPr>
              <a:t>nodeType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Traversing the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How would we print out all nodes in the DOM?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Traversing the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How would we print out all nodes in the DOM?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A: Recursively walk the DOM tree: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walkTree(root, level)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if (root.nodeType === Node.TEXT_NODE)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console.log(level + 'text:' + root.textContent);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 else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console.log(level + root.nodeName);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for (const child of root.childNodes)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walkTree(child, level + "    ");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walkTree(document.querySelector('html'), "");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What's the point?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 we have document.querySelector that lets us get elements in the DOM…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if we can change the HTML as necessary to add classes/ids/elements/etc to select the right things…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When would we ever want to traverse the DOM?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What's the point?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we have document.querySelector that lets us get elements in the DOM…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if we can change the HTML as necessary to add classes/ids/elements/etc to select the right things…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When would we ever want to traverse the DOM?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A: Pretty much only in browser extensions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or the Web Console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(i.e. manipulating someone else's page)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Browser extensions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Add-on that extends the functionality of the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piece of JavaScript that is injected into the webpage before or after it has loaded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89" name="Google Shape;515;p79" descr=""/>
          <p:cNvPicPr/>
          <p:nvPr/>
        </p:nvPicPr>
        <p:blipFill>
          <a:blip r:embed="rId1"/>
          <a:stretch/>
        </p:blipFill>
        <p:spPr>
          <a:xfrm>
            <a:off x="1726200" y="3401640"/>
            <a:ext cx="5691240" cy="310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Finding the element twice...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Google Shape;95;p19" descr=""/>
          <p:cNvPicPr/>
          <p:nvPr/>
        </p:nvPicPr>
        <p:blipFill>
          <a:blip r:embed="rId1"/>
          <a:stretch/>
        </p:blipFill>
        <p:spPr>
          <a:xfrm>
            <a:off x="405720" y="1787760"/>
            <a:ext cx="8332200" cy="20998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03" name="CustomShape 2"/>
          <p:cNvSpPr/>
          <p:nvPr/>
        </p:nvSpPr>
        <p:spPr>
          <a:xfrm>
            <a:off x="2219400" y="2068920"/>
            <a:ext cx="3771000" cy="3668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2052360" y="3205800"/>
            <a:ext cx="3620520" cy="3668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Shape 4"/>
          <p:cNvSpPr txBox="1"/>
          <p:nvPr/>
        </p:nvSpPr>
        <p:spPr>
          <a:xfrm>
            <a:off x="782640" y="4074840"/>
            <a:ext cx="7578360" cy="1431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redundancy is unfortunate.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Is there a way to fix it?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Hacks and Mischief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More next time!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Egghead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Dan Abromov's Redux videos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Google Shape;532;p82" descr=""/>
          <p:cNvPicPr/>
          <p:nvPr/>
        </p:nvPicPr>
        <p:blipFill>
          <a:blip r:embed="rId2"/>
          <a:stretch/>
        </p:blipFill>
        <p:spPr>
          <a:xfrm>
            <a:off x="2333520" y="2406600"/>
            <a:ext cx="4476240" cy="2285640"/>
          </a:xfrm>
          <a:prstGeom prst="rect">
            <a:avLst/>
          </a:prstGeom>
          <a:ln>
            <a:noFill/>
          </a:ln>
        </p:spPr>
      </p:pic>
      <p:pic>
        <p:nvPicPr>
          <p:cNvPr id="395" name="Google Shape;533;p82" descr=""/>
          <p:cNvPicPr/>
          <p:nvPr/>
        </p:nvPicPr>
        <p:blipFill>
          <a:blip r:embed="rId3"/>
          <a:stretch/>
        </p:blipFill>
        <p:spPr>
          <a:xfrm>
            <a:off x="2333520" y="4774320"/>
            <a:ext cx="4245840" cy="194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Quora signin wall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https://www.quora.com/Why-is-learning-JavaScript-so-hard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Google Shape;540;p83" descr=""/>
          <p:cNvPicPr/>
          <p:nvPr/>
        </p:nvPicPr>
        <p:blipFill>
          <a:blip r:embed="rId2"/>
          <a:stretch/>
        </p:blipFill>
        <p:spPr>
          <a:xfrm>
            <a:off x="2265480" y="2713680"/>
            <a:ext cx="4612680" cy="360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782640" y="36216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Adblock block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00" name="Google Shape;546;p84" descr=""/>
          <p:cNvPicPr/>
          <p:nvPr/>
        </p:nvPicPr>
        <p:blipFill>
          <a:blip r:embed="rId1"/>
          <a:stretch/>
        </p:blipFill>
        <p:spPr>
          <a:xfrm>
            <a:off x="1086840" y="2450160"/>
            <a:ext cx="6825960" cy="4255200"/>
          </a:xfrm>
          <a:prstGeom prst="rect">
            <a:avLst/>
          </a:prstGeom>
          <a:ln>
            <a:noFill/>
          </a:ln>
        </p:spPr>
      </p:pic>
      <p:sp>
        <p:nvSpPr>
          <p:cNvPr id="40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http://www.ondemandkorea.com/kpop-star-season-6-seoul-qualifier.html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Finding the element twice...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Google Shape;104;p20" descr=""/>
          <p:cNvPicPr/>
          <p:nvPr/>
        </p:nvPicPr>
        <p:blipFill>
          <a:blip r:embed="rId1"/>
          <a:stretch/>
        </p:blipFill>
        <p:spPr>
          <a:xfrm>
            <a:off x="405720" y="1787760"/>
            <a:ext cx="8332200" cy="20998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08" name="CustomShape 2"/>
          <p:cNvSpPr/>
          <p:nvPr/>
        </p:nvSpPr>
        <p:spPr>
          <a:xfrm>
            <a:off x="2219400" y="2068920"/>
            <a:ext cx="3771000" cy="3668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2052360" y="3205800"/>
            <a:ext cx="3620520" cy="3668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TextShape 4"/>
          <p:cNvSpPr txBox="1"/>
          <p:nvPr/>
        </p:nvSpPr>
        <p:spPr>
          <a:xfrm>
            <a:off x="782640" y="4074840"/>
            <a:ext cx="7578360" cy="1431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redundancy is unfortunate.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1368f1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Q: Is there a way to fix it?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648000" y="388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Event.currentTarget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849600" y="1621800"/>
            <a:ext cx="7578360" cy="61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Event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element is passed to the listener as a parameter: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648000" y="4824000"/>
            <a:ext cx="7578360" cy="864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event's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currentTarget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 is a reference to the object that we attached to the event, in this case the &lt;img&gt;'s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which we added the listener.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Google Shape;115;p21" descr=""/>
          <p:cNvPicPr/>
          <p:nvPr/>
        </p:nvPicPr>
        <p:blipFill>
          <a:blip r:embed="rId4"/>
          <a:stretch/>
        </p:blipFill>
        <p:spPr>
          <a:xfrm>
            <a:off x="811800" y="2204280"/>
            <a:ext cx="7474680" cy="225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2019-04-10T12:36:10Z</dcterms:modified>
  <cp:revision>15</cp:revision>
  <dc:subject/>
  <dc:title/>
</cp:coreProperties>
</file>